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1ce42ac0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1ce42ac0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2b114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2b114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1aaa2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81aaa2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1ce42ac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11ce42ac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1ce42ac0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11ce42ac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1ce42ac0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1ce42ac0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2b114c3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2b114c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2b114c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2b114c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2b114c3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2b114c3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2b114c3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2b114c3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1ce42ac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1ce42a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82b114c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82b114c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2b114c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2b114c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82b114c3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82b114c3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2b114c3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2b114c3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2b114c3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2b114c3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2b114c3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2b114c3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2b114c3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2b114c3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2b114c3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2b114c3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2b114c3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2b114c3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2b114c3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2b114c3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1ce42ac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1ce42ac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2b114c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2b114c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82b114c3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82b114c3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1ce42ac0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11ce42ac0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2b114c3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2b114c3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2b114c3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82b114c3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82b114c3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82b114c3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2b114c3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2b114c3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82b114c3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82b114c3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2b114c3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2b114c3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1ce42ac0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11ce42ac0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1ce42ac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1ce42ac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1ce42ac0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1ce42ac0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11ce42ac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11ce42ac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1ce42ac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1ce42ac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1ce42ac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1ce42ac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1ce42ac0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1ce42ac0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1ce42a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1ce42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1ce42ac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1ce42ac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time_continue=137&amp;v=-IFxjKT7MXA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john-chapman-graphics.blogspot.com/2013/01/ssao-tutorial.html" TargetMode="External"/><Relationship Id="rId4" Type="http://schemas.openxmlformats.org/officeDocument/2006/relationships/hyperlink" Target="https://learnopengl.com/Advanced-Lighting/SSAO" TargetMode="External"/><Relationship Id="rId5" Type="http://schemas.openxmlformats.org/officeDocument/2006/relationships/hyperlink" Target="http://ogldev.atspace.co.uk/www/tutorial46/tutorial46.html" TargetMode="External"/><Relationship Id="rId6" Type="http://schemas.openxmlformats.org/officeDocument/2006/relationships/hyperlink" Target="https://vr.arvilab.com/blog/ambient-occlusion" TargetMode="External"/><Relationship Id="rId7" Type="http://schemas.openxmlformats.org/officeDocument/2006/relationships/hyperlink" Target="https://mtnphil.wordpress.com/2013/06/26/know-your-ssao-artifact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3.jp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Space Ambient Occlusion (SSAO)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</a:t>
            </a:r>
            <a:r>
              <a:rPr lang="en" sz="1400"/>
              <a:t>ost-processing fragment shader</a:t>
            </a:r>
            <a:endParaRPr sz="14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Screen-filling quad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Depth buffer texture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Normal map texture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Others</a:t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Algorithm idea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Query neighbouring texels to measure occlusion</a:t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Texture with the ambient occlusion term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3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3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4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of random samples in C++</a:t>
            </a:r>
            <a:endParaRPr/>
          </a:p>
        </p:txBody>
      </p:sp>
      <p:pic>
        <p:nvPicPr>
          <p:cNvPr descr="Image of normal oriented hemisphere sample kernel for SSAO in OpenGL"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50" y="2391863"/>
            <a:ext cx="38100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381000" y="2286000"/>
            <a:ext cx="58509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std::uniform_real_distribution&lt;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&gt; randomFloats(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std::default_random_engine generator;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std::vector&lt;glm::vec3&gt; ssaoKernel;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 ++i)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glm::vec3 sample(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 *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 *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 = glm::normalize(sample);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*= randomFloats(generator);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ssaoKernel.push_back(sample);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81000" y="1826075"/>
            <a:ext cx="4599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Sample positions in tangent space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of random samples in C++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381000" y="2286000"/>
            <a:ext cx="5850900" cy="27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std::uniform_real_distribution&lt;float&gt; randomFloats(0.0, 1.0);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std::default_random_engine generator;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std::vector&lt;glm::vec3&gt; ssaoKernel;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for (unsigned int i = 0; i &lt; 64; ++i)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glm::vec3 sample(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 * 2.0 - 1.0,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 * 2.0 - 1.0,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sample  = glm::normalize(sample);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sample *= randomFloats(generator);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scale = (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)i /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64.0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scale   = lerp(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0.1f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scale * scale);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*= scale;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ssaoKernel.push_back(sample); 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SAO Sample kernels (normal oriented hemisphere) with samples more closer aligned to the fragment's center position in OpenGL"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65343" t="0"/>
          <a:stretch/>
        </p:blipFill>
        <p:spPr>
          <a:xfrm>
            <a:off x="6122625" y="1966375"/>
            <a:ext cx="1356775" cy="117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AO Sample kernels (normal oriented hemisphere) with samples more closer aligned to the fragment's center position in OpenGL"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35337" r="0" t="0"/>
          <a:stretch/>
        </p:blipFill>
        <p:spPr>
          <a:xfrm>
            <a:off x="4799675" y="2949650"/>
            <a:ext cx="3986250" cy="18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81000" y="1826075"/>
            <a:ext cx="4599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Sample positions in tangent space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through the random samples </a:t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85" y="2005194"/>
            <a:ext cx="22002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937" y="2419034"/>
            <a:ext cx="5644125" cy="25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236950" y="2516775"/>
            <a:ext cx="2822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 TBN matrix!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 have the normal, we can invent the tangent and bitangent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7"/>
          <p:cNvCxnSpPr/>
          <p:nvPr/>
        </p:nvCxnSpPr>
        <p:spPr>
          <a:xfrm flipH="1" rot="10800000">
            <a:off x="5882650" y="2889100"/>
            <a:ext cx="464100" cy="2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7"/>
          <p:cNvCxnSpPr/>
          <p:nvPr/>
        </p:nvCxnSpPr>
        <p:spPr>
          <a:xfrm>
            <a:off x="5870425" y="4153900"/>
            <a:ext cx="659700" cy="25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7"/>
          <p:cNvSpPr txBox="1"/>
          <p:nvPr/>
        </p:nvSpPr>
        <p:spPr>
          <a:xfrm>
            <a:off x="6465550" y="4193175"/>
            <a:ext cx="282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Several methods…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Un-project from depth map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Buffer with per-fragment positions (waste of vram...)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Convert sample offsets from tangent to view space</a:t>
            </a:r>
            <a:endParaRPr sz="1400"/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Obtain neighbouring sample positions in view space</a:t>
            </a:r>
            <a:endParaRPr sz="1400"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50" y="2656947"/>
            <a:ext cx="6066899" cy="19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Project neighbouring sample to texture coordinates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Query depth texture and reconstruct pixel position in view space</a:t>
            </a:r>
            <a:endParaRPr sz="14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636889"/>
            <a:ext cx="8222100" cy="2256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50" y="1902731"/>
            <a:ext cx="6806901" cy="30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13" y="2331200"/>
            <a:ext cx="5485575" cy="21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2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shading technique used to compute how much a point in the scene is</a:t>
            </a:r>
            <a:r>
              <a:rPr lang="en"/>
              <a:t> exposed</a:t>
            </a:r>
            <a:r>
              <a:rPr lang="en"/>
              <a:t> to ambient lighting.</a:t>
            </a:r>
            <a:endParaRPr/>
          </a:p>
        </p:txBody>
      </p:sp>
      <p:pic>
        <p:nvPicPr>
          <p:cNvPr descr="Imagen relacionada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025" y="1919075"/>
            <a:ext cx="3920100" cy="29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7066800" y="1919075"/>
            <a:ext cx="2077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Very exposed to light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938200" y="4445150"/>
            <a:ext cx="2077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Less </a:t>
            </a: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exposed to light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78" name="Google Shape;78;p14"/>
          <p:cNvCxnSpPr>
            <a:stCxn id="76" idx="1"/>
          </p:cNvCxnSpPr>
          <p:nvPr/>
        </p:nvCxnSpPr>
        <p:spPr>
          <a:xfrm flipH="1">
            <a:off x="6811200" y="2126075"/>
            <a:ext cx="255600" cy="3903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4"/>
          <p:cNvCxnSpPr>
            <a:stCxn id="77" idx="1"/>
          </p:cNvCxnSpPr>
          <p:nvPr/>
        </p:nvCxnSpPr>
        <p:spPr>
          <a:xfrm rot="10800000">
            <a:off x="6579100" y="3579350"/>
            <a:ext cx="359100" cy="1072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471900" y="1919075"/>
            <a:ext cx="2796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Accumulate occlusion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2655200"/>
            <a:ext cx="6176092" cy="199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normal oriented hemisphere sample kernel for SSAO in OpenGL" id="245" name="Google Shape;245;p32"/>
          <p:cNvPicPr preferRelativeResize="0"/>
          <p:nvPr/>
        </p:nvPicPr>
        <p:blipFill rotWithShape="1">
          <a:blip r:embed="rId4">
            <a:alphaModFix/>
          </a:blip>
          <a:srcRect b="0" l="56398" r="8328" t="0"/>
          <a:stretch/>
        </p:blipFill>
        <p:spPr>
          <a:xfrm rot="-1800000">
            <a:off x="7375226" y="2387443"/>
            <a:ext cx="1150350" cy="170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2"/>
          <p:cNvCxnSpPr/>
          <p:nvPr/>
        </p:nvCxnSpPr>
        <p:spPr>
          <a:xfrm rot="8999731">
            <a:off x="6919974" y="2093594"/>
            <a:ext cx="952671" cy="1991484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2"/>
          <p:cNvSpPr txBox="1"/>
          <p:nvPr/>
        </p:nvSpPr>
        <p:spPr>
          <a:xfrm>
            <a:off x="7767825" y="4401150"/>
            <a:ext cx="1150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samplePosView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6828650" y="3914550"/>
            <a:ext cx="126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sampledPosView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/>
          <p:nvPr/>
        </p:nvSpPr>
        <p:spPr>
          <a:xfrm rot="-1800215">
            <a:off x="7903874" y="3421291"/>
            <a:ext cx="156583" cy="156583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2"/>
          <p:cNvCxnSpPr>
            <a:endCxn id="249" idx="3"/>
          </p:cNvCxnSpPr>
          <p:nvPr/>
        </p:nvCxnSpPr>
        <p:spPr>
          <a:xfrm flipH="1" rot="10800000">
            <a:off x="7568578" y="3555160"/>
            <a:ext cx="398700" cy="41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8309185" y="3789618"/>
            <a:ext cx="136200" cy="66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6653600" y="2446375"/>
            <a:ext cx="381900" cy="26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2"/>
          <p:cNvSpPr txBox="1"/>
          <p:nvPr/>
        </p:nvSpPr>
        <p:spPr>
          <a:xfrm>
            <a:off x="6881245" y="2337593"/>
            <a:ext cx="420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-z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4" name="Google Shape;254;p32"/>
          <p:cNvGrpSpPr/>
          <p:nvPr/>
        </p:nvGrpSpPr>
        <p:grpSpPr>
          <a:xfrm>
            <a:off x="6260061" y="2229503"/>
            <a:ext cx="266700" cy="333900"/>
            <a:chOff x="6260061" y="2229503"/>
            <a:chExt cx="266700" cy="333900"/>
          </a:xfrm>
        </p:grpSpPr>
        <p:cxnSp>
          <p:nvCxnSpPr>
            <p:cNvPr id="255" name="Google Shape;255;p32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2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32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" name="Google Shape;258;p32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2"/>
          <p:cNvSpPr txBox="1"/>
          <p:nvPr/>
        </p:nvSpPr>
        <p:spPr>
          <a:xfrm>
            <a:off x="5941100" y="2047700"/>
            <a:ext cx="1085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Eye / camera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Banding patterns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Banding patterns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>
            <a:off x="5876850" y="2822200"/>
            <a:ext cx="922200" cy="37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6163650" y="3714075"/>
            <a:ext cx="1062900" cy="85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7739675" y="3102775"/>
            <a:ext cx="684300" cy="73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Banding patterns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</a:rPr>
              <a:t>Occlusion of distant objects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6921125" y="1857025"/>
            <a:ext cx="733200" cy="5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6921125" y="2773350"/>
            <a:ext cx="1197300" cy="354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6737875" y="2161825"/>
            <a:ext cx="244200" cy="8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71900" y="1919075"/>
            <a:ext cx="4537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Banding patterns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7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7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7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7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5021323" y="2051118"/>
            <a:ext cx="77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Rotation vectors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/>
          <p:nvPr/>
        </p:nvSpPr>
        <p:spPr>
          <a:xfrm rot="8098229">
            <a:off x="49153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4789200" y="2033064"/>
            <a:ext cx="1008300" cy="9876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color tiles" id="319" name="Google Shape;3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4150" y="1771483"/>
            <a:ext cx="350450" cy="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4x4 texture of random vectors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063" y="2467675"/>
            <a:ext cx="5275875" cy="216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lor tiles"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75" y="2527900"/>
            <a:ext cx="781800" cy="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67" y="1919099"/>
            <a:ext cx="3485236" cy="27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71900" y="1919075"/>
            <a:ext cx="402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patterns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patterns introducing noise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4x4 texture of random rotation vectors (per-pixel)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the orientation of TBN around the normal (z axis) using the random vector.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41197" l="65893" r="25692" t="48434"/>
          <a:stretch/>
        </p:blipFill>
        <p:spPr>
          <a:xfrm>
            <a:off x="4789175" y="3341450"/>
            <a:ext cx="1625451" cy="155769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39"/>
          <p:cNvSpPr/>
          <p:nvPr/>
        </p:nvSpPr>
        <p:spPr>
          <a:xfrm>
            <a:off x="7293750" y="3225375"/>
            <a:ext cx="244200" cy="2565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9"/>
          <p:cNvCxnSpPr/>
          <p:nvPr/>
        </p:nvCxnSpPr>
        <p:spPr>
          <a:xfrm flipH="1">
            <a:off x="6460185" y="3353625"/>
            <a:ext cx="781800" cy="23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00" y="3710425"/>
            <a:ext cx="4399299" cy="96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lor tiles" id="339" name="Google Shape;3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750" y="1843725"/>
            <a:ext cx="781800" cy="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71900" y="1919075"/>
            <a:ext cx="402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patterns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patterns introducing noise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4x4 texture of random vectors (per-pixel)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the orientation of TBN around the normal (z axis) using the random vector.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Extra 4x4 blur pass to remove noise.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9089"/>
            <a:ext cx="3485249" cy="271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9089"/>
            <a:ext cx="3485249" cy="2710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471900" y="1919075"/>
            <a:ext cx="440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Occlusion of distant objects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Increases realism!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9033" r="0" t="0"/>
          <a:stretch/>
        </p:blipFill>
        <p:spPr>
          <a:xfrm>
            <a:off x="138834" y="1919075"/>
            <a:ext cx="4406841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9033" r="0" t="0"/>
          <a:stretch/>
        </p:blipFill>
        <p:spPr>
          <a:xfrm>
            <a:off x="4613150" y="1919075"/>
            <a:ext cx="4406851" cy="271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7942"/>
            <a:ext cx="3485249" cy="27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471900" y="1919075"/>
            <a:ext cx="4470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25" y="3892424"/>
            <a:ext cx="4986933" cy="7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2"/>
          <p:cNvCxnSpPr/>
          <p:nvPr/>
        </p:nvCxnSpPr>
        <p:spPr>
          <a:xfrm>
            <a:off x="1753200" y="2406825"/>
            <a:ext cx="0" cy="10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1765400" y="3506375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2"/>
          <p:cNvSpPr txBox="1"/>
          <p:nvPr/>
        </p:nvSpPr>
        <p:spPr>
          <a:xfrm>
            <a:off x="1631325" y="3424400"/>
            <a:ext cx="1740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0                                                                radius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1021725" y="2662400"/>
            <a:ext cx="742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occlusion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2096225" y="3442726"/>
            <a:ext cx="742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distance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1918125" y="2541201"/>
            <a:ext cx="1136200" cy="955381"/>
          </a:xfrm>
          <a:custGeom>
            <a:rect b="b" l="l" r="r" t="t"/>
            <a:pathLst>
              <a:path extrusionOk="0" h="35772" w="45448">
                <a:moveTo>
                  <a:pt x="0" y="0"/>
                </a:moveTo>
                <a:cubicBezTo>
                  <a:pt x="570" y="2932"/>
                  <a:pt x="1222" y="12625"/>
                  <a:pt x="3421" y="17593"/>
                </a:cubicBezTo>
                <a:cubicBezTo>
                  <a:pt x="5620" y="22561"/>
                  <a:pt x="8797" y="26878"/>
                  <a:pt x="13195" y="29810"/>
                </a:cubicBezTo>
                <a:cubicBezTo>
                  <a:pt x="17593" y="32742"/>
                  <a:pt x="24435" y="34209"/>
                  <a:pt x="29810" y="35186"/>
                </a:cubicBezTo>
                <a:cubicBezTo>
                  <a:pt x="35186" y="36164"/>
                  <a:pt x="42842" y="35594"/>
                  <a:pt x="45448" y="35675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8" name="Google Shape;368;p42"/>
          <p:cNvCxnSpPr/>
          <p:nvPr/>
        </p:nvCxnSpPr>
        <p:spPr>
          <a:xfrm>
            <a:off x="1930350" y="2553425"/>
            <a:ext cx="0" cy="9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9" name="Google Shape;369;p42"/>
          <p:cNvSpPr txBox="1"/>
          <p:nvPr/>
        </p:nvSpPr>
        <p:spPr>
          <a:xfrm>
            <a:off x="1676982" y="3214012"/>
            <a:ext cx="41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bias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268177" y="4796519"/>
            <a:ext cx="41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bias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1" name="Google Shape;371;p42"/>
          <p:cNvCxnSpPr/>
          <p:nvPr/>
        </p:nvCxnSpPr>
        <p:spPr>
          <a:xfrm rot="10800000">
            <a:off x="3429008" y="4627128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3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3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3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3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5021323" y="2051118"/>
            <a:ext cx="77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Rotation vectors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3"/>
          <p:cNvSpPr/>
          <p:nvPr/>
        </p:nvSpPr>
        <p:spPr>
          <a:xfrm rot="8098229">
            <a:off x="49153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75" y="907450"/>
            <a:ext cx="5092649" cy="39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07450"/>
            <a:ext cx="5102355" cy="39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07453"/>
            <a:ext cx="5102349" cy="396934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11237"/>
            <a:ext cx="5102349" cy="3961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437" y="911225"/>
            <a:ext cx="5085120" cy="39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87" y="911225"/>
            <a:ext cx="5092615" cy="39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74" y="911225"/>
            <a:ext cx="5092624" cy="39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10" y="1919075"/>
            <a:ext cx="480597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ambient occlusion on off" id="94" name="Google Shape;94;p16"/>
          <p:cNvPicPr preferRelativeResize="0"/>
          <p:nvPr/>
        </p:nvPicPr>
        <p:blipFill rotWithShape="1">
          <a:blip r:embed="rId3">
            <a:alphaModFix/>
          </a:blip>
          <a:srcRect b="50119" l="0" r="49942" t="0"/>
          <a:stretch/>
        </p:blipFill>
        <p:spPr>
          <a:xfrm>
            <a:off x="126232" y="1919075"/>
            <a:ext cx="2971286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mbient occlusion on off"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50119"/>
          <a:stretch/>
        </p:blipFill>
        <p:spPr>
          <a:xfrm>
            <a:off x="3097518" y="1919075"/>
            <a:ext cx="5935716" cy="271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9" name="Google Shape;449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SSAO tutorials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http://john-chapman-graphics.blogspot.com/2013/01/ssao-tutorial.html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https://learnopengl.com/Advanced-Lighting/SSAO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http://ogldev.atspace.co.uk/www/tutorial46/tutorial46.html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of several SSAO techniques: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https://vr.arvilab.com/blog/ambient-occlusion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SSAO artifacts: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https://mtnphil.wordpress.com/2013/06/26/know-your-ssao-artifacts/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ambient occlusion on off"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2147675"/>
            <a:ext cx="4655750" cy="232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mbient occlusion on off"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100" y="2147675"/>
            <a:ext cx="4145791" cy="2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519500" y="2138550"/>
            <a:ext cx="344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AO Off                                AO On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rendering equation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1900" y="1919075"/>
            <a:ext cx="2715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Resultado de imagen de rendering equation"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38" y="1919075"/>
            <a:ext cx="5428726" cy="297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75" y="1919075"/>
            <a:ext cx="2931611" cy="1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rendering equation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71900" y="3497950"/>
            <a:ext cx="27150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real-time graphics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is </a:t>
            </a:r>
            <a:r>
              <a:rPr b="1" lang="en" sz="1400">
                <a:solidFill>
                  <a:srgbClr val="CC0000"/>
                </a:solidFill>
              </a:rPr>
              <a:t>inefficient</a:t>
            </a:r>
            <a:endParaRPr b="1" sz="1400">
              <a:solidFill>
                <a:srgbClr val="CC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always use </a:t>
            </a:r>
            <a:r>
              <a:rPr b="1" lang="en" sz="1400">
                <a:solidFill>
                  <a:schemeClr val="accent2"/>
                </a:solidFill>
              </a:rPr>
              <a:t>approximations</a:t>
            </a:r>
            <a:endParaRPr b="1" sz="1400">
              <a:solidFill>
                <a:schemeClr val="accent2"/>
              </a:solidFill>
            </a:endParaRPr>
          </a:p>
        </p:txBody>
      </p:sp>
      <p:pic>
        <p:nvPicPr>
          <p:cNvPr descr="Resultado de imagen de rendering equation"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38" y="1919075"/>
            <a:ext cx="5428726" cy="297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75" y="1919075"/>
            <a:ext cx="2931611" cy="1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AO: Non real-time approaches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Better quality / slower...</a:t>
            </a:r>
            <a:endParaRPr/>
          </a:p>
        </p:txBody>
      </p:sp>
      <p:pic>
        <p:nvPicPr>
          <p:cNvPr descr="Resultado de imagen de raytraced ambient occlusion"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0" y="2423250"/>
            <a:ext cx="4427251" cy="249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y traced ambient occlusion"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25" y="1798650"/>
            <a:ext cx="4606274" cy="172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ytraced ambient occlusion"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801" y="3332100"/>
            <a:ext cx="3127203" cy="15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AO: Real-time approaches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raytraced ambient occlusion"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38" y="1919075"/>
            <a:ext cx="7260125" cy="2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